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</p:sldMasterIdLst>
  <p:notesMasterIdLst>
    <p:notesMasterId r:id="rId30"/>
  </p:notesMasterIdLst>
  <p:sldIdLst>
    <p:sldId id="314" r:id="rId2"/>
    <p:sldId id="285" r:id="rId3"/>
    <p:sldId id="261" r:id="rId4"/>
    <p:sldId id="309" r:id="rId5"/>
    <p:sldId id="310" r:id="rId6"/>
    <p:sldId id="311" r:id="rId7"/>
    <p:sldId id="312" r:id="rId8"/>
    <p:sldId id="308" r:id="rId9"/>
    <p:sldId id="306" r:id="rId10"/>
    <p:sldId id="307" r:id="rId11"/>
    <p:sldId id="286" r:id="rId12"/>
    <p:sldId id="287" r:id="rId13"/>
    <p:sldId id="291" r:id="rId14"/>
    <p:sldId id="300" r:id="rId15"/>
    <p:sldId id="301" r:id="rId16"/>
    <p:sldId id="302" r:id="rId17"/>
    <p:sldId id="303" r:id="rId18"/>
    <p:sldId id="304" r:id="rId19"/>
    <p:sldId id="294" r:id="rId20"/>
    <p:sldId id="298" r:id="rId21"/>
    <p:sldId id="290" r:id="rId22"/>
    <p:sldId id="289" r:id="rId23"/>
    <p:sldId id="269" r:id="rId24"/>
    <p:sldId id="270" r:id="rId25"/>
    <p:sldId id="299" r:id="rId26"/>
    <p:sldId id="273" r:id="rId27"/>
    <p:sldId id="280" r:id="rId28"/>
    <p:sldId id="281" r:id="rId29"/>
  </p:sldIdLst>
  <p:sldSz cx="9144000" cy="6858000" type="screen4x3"/>
  <p:notesSz cx="6858000" cy="9144000"/>
  <p:embeddedFontLst>
    <p:embeddedFont>
      <p:font typeface="Book Antiqua" pitchFamily="18" charset="0"/>
      <p:regular r:id="rId31"/>
      <p:bold r:id="rId32"/>
      <p:italic r:id="rId33"/>
      <p:boldItalic r:id="rId34"/>
    </p:embeddedFont>
    <p:embeddedFont>
      <p:font typeface="Vrinda" pitchFamily="34" charset="0"/>
      <p:regular r:id="rId35"/>
      <p:bold r:id="rId36"/>
    </p:embeddedFont>
    <p:embeddedFont>
      <p:font typeface="Wingdings 2" pitchFamily="18" charset="2"/>
      <p:regular r:id="rId37"/>
    </p:embeddedFont>
    <p:embeddedFont>
      <p:font typeface="Lucida Sans" pitchFamily="34" charset="0"/>
      <p:regular r:id="rId38"/>
      <p:bold r:id="rId39"/>
      <p:italic r:id="rId40"/>
      <p:bold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Wingdings 3" pitchFamily="18" charset="2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9A6"/>
    <a:srgbClr val="000099"/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CC11-2DAD-471F-9B8D-491D75AF2A0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6C3D-E46B-45F2-81CA-7CEBA6F64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157-5950-4646-BDAC-14021D81C8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‍</a:t>
            </a:r>
            <a:r>
              <a:rPr lang="en-US" baseline="0" dirty="0" err="1" smtClean="0"/>
              <a:t>ুুুুু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157-5950-4646-BDAC-14021D81C8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3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d/url?url=https://atitus707.wordpress.com/product-life-cycle-stages-and-strategies/&amp;rct=j&amp;frm=1&amp;q=&amp;esrc=s&amp;sa=U&amp;ved=0ahUKEwji7YaVofrQAhWIv48KHdLRDqcQwW4IHzAF&amp;usg=AFQjCNE6nTi0Ndvle7CDjJG5hAgQbyq35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19600"/>
            <a:ext cx="9144000" cy="2362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Prepared by.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Cantonment Public  School and College , </a:t>
            </a:r>
            <a:r>
              <a:rPr lang="en-US" sz="2800" dirty="0" err="1" smtClean="0">
                <a:solidFill>
                  <a:schemeClr val="tx1"/>
                </a:solidFill>
              </a:rPr>
              <a:t>Momenshahi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Dept. of Business studies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840183" y="3097649"/>
            <a:ext cx="39243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lIns="91429" tIns="45714" rIns="91429" bIns="45714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 err="1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8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0610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বিস্তারিত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5715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জীবনচক্রের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ধাপ</a:t>
            </a:r>
            <a:r>
              <a:rPr lang="en-US" dirty="0" smtClean="0">
                <a:solidFill>
                  <a:schemeClr val="bg1"/>
                </a:solidFill>
              </a:rPr>
              <a:t>  ৫টি । </a:t>
            </a:r>
            <a:r>
              <a:rPr lang="en-US" dirty="0" err="1" smtClean="0">
                <a:solidFill>
                  <a:schemeClr val="bg1"/>
                </a:solidFill>
              </a:rPr>
              <a:t>যথা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১। 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উন্নয়ন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কোম্পানী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নতুন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ধারণার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ভিত্তিতে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তৈরি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উন্নয়ন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স্তর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২।  </a:t>
            </a:r>
            <a:r>
              <a:rPr lang="en-US" dirty="0" err="1" smtClean="0">
                <a:solidFill>
                  <a:schemeClr val="bg1"/>
                </a:solidFill>
              </a:rPr>
              <a:t>সুচনা</a:t>
            </a:r>
            <a:r>
              <a:rPr lang="en-US" dirty="0" smtClean="0">
                <a:solidFill>
                  <a:schemeClr val="bg1"/>
                </a:solidFill>
              </a:rPr>
              <a:t> :  </a:t>
            </a:r>
            <a:r>
              <a:rPr lang="en-US" dirty="0" err="1" smtClean="0">
                <a:solidFill>
                  <a:schemeClr val="bg1"/>
                </a:solidFill>
              </a:rPr>
              <a:t>এই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পর্যায়ে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একেবারেই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নতুনরূপে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প্রবেশ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আত্নপ্রকাশ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৩।  </a:t>
            </a:r>
            <a:r>
              <a:rPr lang="en-US" dirty="0" err="1" smtClean="0">
                <a:solidFill>
                  <a:schemeClr val="bg1"/>
                </a:solidFill>
              </a:rPr>
              <a:t>প্রবৃদ্ধি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স্তর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স্তরে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পণ্যটির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বিক্রয়</a:t>
            </a:r>
            <a:r>
              <a:rPr lang="en-US" dirty="0" smtClean="0">
                <a:solidFill>
                  <a:schemeClr val="bg1"/>
                </a:solidFill>
              </a:rPr>
              <a:t> ও  </a:t>
            </a:r>
            <a:r>
              <a:rPr lang="en-US" dirty="0" err="1" smtClean="0">
                <a:solidFill>
                  <a:schemeClr val="bg1"/>
                </a:solidFill>
              </a:rPr>
              <a:t>মুনাফা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দ্রুত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গতিতে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প্রবৃদ্ধি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স্তর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৪। </a:t>
            </a:r>
            <a:r>
              <a:rPr lang="en-US" dirty="0" err="1" smtClean="0">
                <a:solidFill>
                  <a:schemeClr val="bg1"/>
                </a:solidFill>
              </a:rPr>
              <a:t>পুর্ণতা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স্তর</a:t>
            </a:r>
            <a:r>
              <a:rPr lang="en-US" dirty="0" smtClean="0">
                <a:solidFill>
                  <a:schemeClr val="bg1"/>
                </a:solidFill>
              </a:rPr>
              <a:t> : এ </a:t>
            </a:r>
            <a:r>
              <a:rPr lang="en-US" dirty="0" err="1" smtClean="0">
                <a:solidFill>
                  <a:schemeClr val="bg1"/>
                </a:solidFill>
              </a:rPr>
              <a:t>স্তরে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সর্বোচ্চ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পর্যায়ে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উপনীত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মুনাফা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কমতে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৫। </a:t>
            </a:r>
            <a:r>
              <a:rPr lang="en-US" dirty="0" err="1" smtClean="0">
                <a:solidFill>
                  <a:schemeClr val="bg1"/>
                </a:solidFill>
              </a:rPr>
              <a:t>পতন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স্তর</a:t>
            </a:r>
            <a:r>
              <a:rPr lang="en-US" dirty="0" smtClean="0">
                <a:solidFill>
                  <a:schemeClr val="bg1"/>
                </a:solidFill>
              </a:rPr>
              <a:t> : এ </a:t>
            </a:r>
            <a:r>
              <a:rPr lang="en-US" dirty="0" err="1" smtClean="0">
                <a:solidFill>
                  <a:schemeClr val="bg1"/>
                </a:solidFill>
              </a:rPr>
              <a:t>স্তরে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প্রতিযোগীর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মাঝে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টিকতে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পেরে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হারিয়ে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95400"/>
            <a:ext cx="92964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ল্যাটিন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শব্দ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Marketus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ইংরেজি</a:t>
            </a:r>
            <a:r>
              <a:rPr lang="en-US" sz="2800" dirty="0" smtClean="0">
                <a:solidFill>
                  <a:schemeClr val="bg1"/>
                </a:solidFill>
              </a:rPr>
              <a:t>  Market  </a:t>
            </a:r>
            <a:r>
              <a:rPr lang="en-US" sz="2800" dirty="0" err="1" smtClean="0">
                <a:solidFill>
                  <a:schemeClr val="bg1"/>
                </a:solidFill>
              </a:rPr>
              <a:t>শব্দের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উৎপত্তি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যার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বাংলা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প্রতিশব্দ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</a:t>
            </a:r>
            <a:r>
              <a:rPr lang="en-US" sz="2800" dirty="0" smtClean="0">
                <a:solidFill>
                  <a:schemeClr val="bg1"/>
                </a:solidFill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শব্দটি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আপেক্ষিক</a:t>
            </a:r>
            <a:r>
              <a:rPr lang="en-US" sz="2800" dirty="0" smtClean="0">
                <a:solidFill>
                  <a:schemeClr val="bg1"/>
                </a:solidFill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</a:rPr>
              <a:t>বিপণনের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দৃষ্টিতে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সেবার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বর্তমান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ভবিষ্যত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সম্ভাব্য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ক্রেতার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সমষ্টিকে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957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উৎপাদনের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উপকরণ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-   </a:t>
            </a:r>
            <a:r>
              <a:rPr lang="en-US" sz="2400" dirty="0" err="1" smtClean="0">
                <a:solidFill>
                  <a:schemeClr val="bg1"/>
                </a:solidFill>
              </a:rPr>
              <a:t>কাঁচামাল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মূলধন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যন্ত্রপাতি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শ্রমিক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ব্যবস্থাপনা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উদ্যোক্তা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5200"/>
            <a:ext cx="9296400" cy="224676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বাজারের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ক্ষেত্রে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নিচের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শর্তগুলো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আবশ্যক</a:t>
            </a:r>
            <a:r>
              <a:rPr lang="en-US" sz="2800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নির্দিষ্ট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জন্য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কতিপয়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লোকের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প্রয়োজন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অভাব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থাকবে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পণ্যটি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ক্রয়ের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সামর্থ্য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থাকবে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অর্থ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খরচ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ক্রয়ের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ইচ্ছা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থাকবে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পণ্যটি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ক্রয়ের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অধিকার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থাকবে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56700" cy="1143000"/>
          </a:xfrm>
          <a:solidFill>
            <a:schemeClr val="accent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বাজারের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বৈশিষ্ট্য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09800"/>
            <a:ext cx="39624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ব্যক্তি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চাহিদা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অর্থ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ব্যয়ের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ইচ্ছা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ব্যয়ের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সামর্থ্য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ক্রয়ের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অধিকার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771900" y="1562100"/>
            <a:ext cx="24765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বৈশিষ্ট্য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সমূহ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514600"/>
            <a:ext cx="3429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ক্রেতার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ধরণ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ক্রেতার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ষংখ্যা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পারস্পরিক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বিনিময়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বাজারের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ধরণ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মধ্যস্থ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ব্যবসায়ীর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অবস্থান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প্রতিযোগির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ধরণ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বিস্তারিত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ব্যক্তি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প্রতিষ্ঠান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বাজারের</a:t>
            </a:r>
            <a:r>
              <a:rPr lang="en-US" dirty="0" smtClean="0">
                <a:solidFill>
                  <a:srgbClr val="FFFF00"/>
                </a:solidFill>
              </a:rPr>
              <a:t> ২ </a:t>
            </a:r>
            <a:r>
              <a:rPr lang="en-US" dirty="0" err="1" smtClean="0">
                <a:solidFill>
                  <a:srgbClr val="FFFF00"/>
                </a:solidFill>
              </a:rPr>
              <a:t>ধরণের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ক্রেতা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লক্ষ্য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করা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যায়</a:t>
            </a:r>
            <a:r>
              <a:rPr lang="en-US" dirty="0" smtClean="0">
                <a:solidFill>
                  <a:srgbClr val="FFFF00"/>
                </a:solidFill>
              </a:rPr>
              <a:t> ।</a:t>
            </a:r>
            <a:r>
              <a:rPr lang="en-US" dirty="0" err="1" smtClean="0">
                <a:solidFill>
                  <a:srgbClr val="FFFF00"/>
                </a:solidFill>
              </a:rPr>
              <a:t>একটি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হল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ব্যক্তি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অন্যটি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হল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প্রতিষ্ঠান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চাহিদা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ভোক্তাদের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চাহিদা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সঠিকভাবে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পূরণ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করতে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গেলে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অবশ্যই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বাজার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সঠিক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স্থানে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স্থাপন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হবে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ব্যয়ের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সামর্</a:t>
            </a:r>
            <a:r>
              <a:rPr lang="en-US" dirty="0" err="1" smtClean="0">
                <a:solidFill>
                  <a:srgbClr val="FFFF00"/>
                </a:solidFill>
              </a:rPr>
              <a:t>থ্য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ক্রেতাদের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পণ্য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ক্রয়ের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ইচ্ছা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পাশাপাশি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ব্যয়ের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সামর্থ্য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থাকতে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হবে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ব্যয়ের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ইচ্ছা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FF00"/>
                </a:solidFill>
              </a:rPr>
              <a:t>সামর্থ্যের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সাথে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সাথে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অর্থ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ইচ্ছা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ক্রেতার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ধরণ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ক্রেতার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ধরণ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অনুযায়ী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বাজারকে</a:t>
            </a:r>
            <a:r>
              <a:rPr lang="en-US" dirty="0" smtClean="0">
                <a:solidFill>
                  <a:srgbClr val="FFFF00"/>
                </a:solidFill>
              </a:rPr>
              <a:t> ২ </a:t>
            </a:r>
            <a:r>
              <a:rPr lang="en-US" dirty="0" err="1" smtClean="0">
                <a:solidFill>
                  <a:srgbClr val="FFFF00"/>
                </a:solidFill>
              </a:rPr>
              <a:t>ভাগে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ভাগ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হয়েছে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92D050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আলোচ্য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বিষয়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447800"/>
            <a:ext cx="472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বাজারের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শ্রেণিবিভাগ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743200"/>
            <a:ext cx="236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ভোক্তা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বাজার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743200"/>
            <a:ext cx="2514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শিল্প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বাজার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09800" y="22860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81800" y="2286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010400" y="38862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4953000" y="4114798"/>
            <a:ext cx="3657600" cy="274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১।উৎপাদকের </a:t>
            </a:r>
            <a:r>
              <a:rPr lang="en-US" sz="2800" dirty="0" err="1" smtClean="0">
                <a:solidFill>
                  <a:srgbClr val="FF0000"/>
                </a:solidFill>
              </a:rPr>
              <a:t>বাজার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২।পুনঃবিক্রেতার </a:t>
            </a:r>
            <a:r>
              <a:rPr lang="en-US" sz="2800" dirty="0" err="1" smtClean="0">
                <a:solidFill>
                  <a:srgbClr val="FF0000"/>
                </a:solidFill>
              </a:rPr>
              <a:t>বাজার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৩।সরকারী </a:t>
            </a:r>
            <a:r>
              <a:rPr lang="en-US" sz="2800" dirty="0" err="1" smtClean="0">
                <a:solidFill>
                  <a:srgbClr val="FF0000"/>
                </a:solidFill>
              </a:rPr>
              <a:t>বাজর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৪। </a:t>
            </a:r>
            <a:r>
              <a:rPr lang="en-US" sz="2800" dirty="0" err="1" smtClean="0">
                <a:solidFill>
                  <a:srgbClr val="FF0000"/>
                </a:solidFill>
              </a:rPr>
              <a:t>প্রাতিষ্ঠানিক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বাজার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বিস্তারিত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শিল্প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বাজার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কাঁচামাল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ক্রয়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বিক্রয়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 এ </a:t>
            </a:r>
            <a:r>
              <a:rPr lang="en-US" dirty="0" err="1" smtClean="0">
                <a:solidFill>
                  <a:schemeClr val="bg1"/>
                </a:solidFill>
              </a:rPr>
              <a:t>বাজারের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বণ্টন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প্রণালী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সাধরণত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স্বল্প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পরিসরের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নির্দিষ্ট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মৌসুমে</a:t>
            </a:r>
            <a:r>
              <a:rPr lang="en-US" dirty="0" smtClean="0">
                <a:solidFill>
                  <a:schemeClr val="bg1"/>
                </a:solidFill>
              </a:rPr>
              <a:t> এ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গুলোতে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ভিড়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জমে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উঠে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ভোক্তা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বাজার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সাধারণত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ভোক্তাদের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গঠিত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 । এ </a:t>
            </a:r>
            <a:r>
              <a:rPr lang="en-US" dirty="0" err="1" smtClean="0">
                <a:solidFill>
                  <a:schemeClr val="bg1"/>
                </a:solidFill>
              </a:rPr>
              <a:t>বাজারে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ভোগ্য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সমাগম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ঘটে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বেশি</a:t>
            </a:r>
            <a:r>
              <a:rPr lang="en-US" dirty="0" smtClean="0">
                <a:solidFill>
                  <a:schemeClr val="bg1"/>
                </a:solidFill>
              </a:rPr>
              <a:t> । এ </a:t>
            </a:r>
            <a:r>
              <a:rPr lang="en-US" dirty="0" err="1" smtClean="0">
                <a:solidFill>
                  <a:schemeClr val="bg1"/>
                </a:solidFill>
              </a:rPr>
              <a:t>বাজারের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বণ্টন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প্রণালী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সাধারণত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দীর্ঘ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 এ </a:t>
            </a:r>
            <a:r>
              <a:rPr lang="en-US" dirty="0" err="1" smtClean="0">
                <a:solidFill>
                  <a:schemeClr val="bg1"/>
                </a:solidFill>
              </a:rPr>
              <a:t>বাজারের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খুচরা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শ্রেণীর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ভোক্তারা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পরিমাণে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ক্রীত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সম্পুর্ণই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ভোগে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বিভক্তিকরণের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ভিত্তি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24000"/>
            <a:ext cx="9296400" cy="5562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</a:rPr>
              <a:t>কোন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সেবার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চূড়ান্ত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ভোক্তাদের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গঠিত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বোডক্তা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। </a:t>
            </a:r>
            <a:r>
              <a:rPr lang="en-US" dirty="0" err="1" smtClean="0">
                <a:solidFill>
                  <a:schemeClr val="bg1"/>
                </a:solidFill>
              </a:rPr>
              <a:t>এদের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ক্রয়ের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ক্ষেত্রে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ব্যবসায়িক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কোন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উদ্দেশ্য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থাকেনা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বিভক্তিকরণের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চলক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গুলো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১। </a:t>
            </a:r>
            <a:r>
              <a:rPr lang="en-US" dirty="0" err="1" smtClean="0">
                <a:solidFill>
                  <a:schemeClr val="bg1"/>
                </a:solidFill>
              </a:rPr>
              <a:t>ভৌগলিক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২। </a:t>
            </a:r>
            <a:r>
              <a:rPr lang="en-US" dirty="0" err="1" smtClean="0">
                <a:solidFill>
                  <a:schemeClr val="bg1"/>
                </a:solidFill>
              </a:rPr>
              <a:t>জ্যামিতিক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৩। </a:t>
            </a:r>
            <a:r>
              <a:rPr lang="en-US" dirty="0" err="1" smtClean="0">
                <a:solidFill>
                  <a:schemeClr val="bg1"/>
                </a:solidFill>
              </a:rPr>
              <a:t>মনস্তা্ত্ত্বিক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৪। </a:t>
            </a:r>
            <a:r>
              <a:rPr lang="en-US" dirty="0" err="1" smtClean="0">
                <a:solidFill>
                  <a:schemeClr val="bg1"/>
                </a:solidFill>
              </a:rPr>
              <a:t>আচরণভিত্তিক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১। </a:t>
            </a:r>
            <a:r>
              <a:rPr lang="en-US" dirty="0" err="1" smtClean="0">
                <a:solidFill>
                  <a:schemeClr val="bg1"/>
                </a:solidFill>
              </a:rPr>
              <a:t>অঞ্চল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আয়তন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ভূখন্ড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প্রাকৃতিকসম্পদ,আবহাওয়া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ইত্যাদির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ভিত্তিতে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সমগ্র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বাজারকে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বিভক্ত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ভৌগলিক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বিভক্তিকরণ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94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610600" cy="5852160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জনসংখ্যার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বৈশিষ্ট্যের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ভিত্তিতে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ভাগে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ভাগ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জনমিতিক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বিভক্তিকরণ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কোন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একটি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জনগোষ্ঠির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ব্যক্তির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মনস্তাত্ত্বিক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পার্থক্যের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ভিত্তিতে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ভাগে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বাগ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করা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হলে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মনস্তাত্ত্বিক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বিভক্তিকরন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আচরণ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ভিত্তিক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বিভক্তিকরণ</a:t>
            </a:r>
            <a:r>
              <a:rPr lang="en-US" b="1" dirty="0" smtClean="0">
                <a:solidFill>
                  <a:schemeClr val="bg1"/>
                </a:solidFill>
              </a:rPr>
              <a:t> : </a:t>
            </a:r>
            <a:r>
              <a:rPr lang="en-US" b="1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জ্ঞান,মনোভাব,পণ্য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ব্যবহার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ইত্যাদি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বিবেচনা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ভাগে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ভাগ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হলে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আচরণভিত্তিক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বাজার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বিভক্তিকরণ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বিপণন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মিশ্রণের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ধারণা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বিপণন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মিশ্রণ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কতিপয়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নিয়ন্ত্রণযোগ্য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হাতিয়ার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পণ্য,মূল্য</a:t>
            </a:r>
            <a:r>
              <a:rPr lang="en-US" dirty="0" smtClean="0">
                <a:solidFill>
                  <a:schemeClr val="bg1"/>
                </a:solidFill>
              </a:rPr>
              <a:t> ,</a:t>
            </a:r>
            <a:r>
              <a:rPr lang="en-US" dirty="0" err="1" smtClean="0">
                <a:solidFill>
                  <a:schemeClr val="bg1"/>
                </a:solidFill>
              </a:rPr>
              <a:t>বণ্টন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প্রসার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এর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সংমিশ্রণ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অভিষ্ট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বাজারে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লক্ষ্য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অর্জনের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কোম্পানী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অর্থা</a:t>
            </a:r>
            <a:r>
              <a:rPr lang="en-US" dirty="0" smtClean="0">
                <a:solidFill>
                  <a:schemeClr val="bg1"/>
                </a:solidFill>
              </a:rPr>
              <a:t>ৎ </a:t>
            </a:r>
            <a:r>
              <a:rPr lang="en-US" dirty="0" err="1" smtClean="0">
                <a:solidFill>
                  <a:schemeClr val="bg1"/>
                </a:solidFill>
              </a:rPr>
              <a:t>পণ্য,মূল্য</a:t>
            </a:r>
            <a:r>
              <a:rPr lang="en-US" dirty="0" smtClean="0">
                <a:solidFill>
                  <a:schemeClr val="bg1"/>
                </a:solidFill>
              </a:rPr>
              <a:t> ,</a:t>
            </a:r>
            <a:r>
              <a:rPr lang="en-US" dirty="0" err="1" smtClean="0">
                <a:solidFill>
                  <a:schemeClr val="bg1"/>
                </a:solidFill>
              </a:rPr>
              <a:t>বণ্টনপ্রণালী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প্রসার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ইত্যাদির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সংমিশ্রণ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হচ্ছে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বিপণন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মিশ্রণ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উপরের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আলোচনা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বিপণন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মিশ্রণ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হচ্ছে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বিপণন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উপাদানগুলোর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সংমিশ্রণ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উপাদানগুলো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হচ্ছে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পণ্য,মূল্য,বণ্টন</a:t>
            </a:r>
            <a:r>
              <a:rPr lang="en-US" dirty="0" smtClean="0">
                <a:solidFill>
                  <a:schemeClr val="bg1"/>
                </a:solidFill>
              </a:rPr>
              <a:t>, ও </a:t>
            </a:r>
            <a:r>
              <a:rPr lang="en-US" dirty="0" err="1" smtClean="0">
                <a:solidFill>
                  <a:schemeClr val="bg1"/>
                </a:solidFill>
              </a:rPr>
              <a:t>প্রসার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উপাদানগুলো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নিয়ন্ত্রণাধীন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8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>
                <a:solidFill>
                  <a:schemeClr val="bg1"/>
                </a:solidFill>
              </a:rPr>
              <a:t>বিস্তারিত</a:t>
            </a:r>
            <a:r>
              <a:rPr lang="en-US" sz="53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  <a:solidFill>
            <a:schemeClr val="accent4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শহুরে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শহরকে</a:t>
            </a:r>
            <a:r>
              <a:rPr lang="en-US" dirty="0" smtClean="0"/>
              <a:t> </a:t>
            </a:r>
            <a:r>
              <a:rPr lang="en-US" dirty="0" err="1" smtClean="0"/>
              <a:t>কেন্দ্র</a:t>
            </a:r>
            <a:r>
              <a:rPr lang="en-US" dirty="0" smtClean="0"/>
              <a:t>  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কারখানা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বানিজ্যি</a:t>
            </a:r>
            <a:r>
              <a:rPr lang="en-US" dirty="0" smtClean="0"/>
              <a:t> </a:t>
            </a:r>
            <a:r>
              <a:rPr lang="en-US" dirty="0" err="1" smtClean="0"/>
              <a:t>প্রতিষ্টান</a:t>
            </a:r>
            <a:r>
              <a:rPr lang="en-US" dirty="0" smtClean="0"/>
              <a:t> </a:t>
            </a:r>
            <a:r>
              <a:rPr lang="en-US" dirty="0" err="1" smtClean="0"/>
              <a:t>স্থাপনকে</a:t>
            </a:r>
            <a:r>
              <a:rPr lang="en-US" dirty="0" smtClean="0"/>
              <a:t> </a:t>
            </a:r>
            <a:r>
              <a:rPr lang="en-US" dirty="0" err="1" smtClean="0"/>
              <a:t>ব্যবসায়ের</a:t>
            </a:r>
            <a:r>
              <a:rPr lang="en-US" dirty="0" smtClean="0"/>
              <a:t> </a:t>
            </a:r>
            <a:r>
              <a:rPr lang="en-US" dirty="0" err="1" smtClean="0"/>
              <a:t>শহরের</a:t>
            </a:r>
            <a:r>
              <a:rPr lang="en-US" dirty="0" smtClean="0"/>
              <a:t>  </a:t>
            </a:r>
            <a:r>
              <a:rPr lang="en-US" dirty="0" err="1" smtClean="0"/>
              <a:t>অবস্থান</a:t>
            </a:r>
            <a:r>
              <a:rPr lang="en-US" dirty="0" smtClean="0"/>
              <a:t>  </a:t>
            </a:r>
            <a:r>
              <a:rPr lang="en-US" dirty="0" err="1" smtClean="0"/>
              <a:t>বলে।এমন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ব্যবসা</a:t>
            </a:r>
            <a:r>
              <a:rPr lang="en-US" dirty="0" smtClean="0"/>
              <a:t>  </a:t>
            </a:r>
            <a:r>
              <a:rPr lang="en-US" dirty="0" err="1" smtClean="0"/>
              <a:t>প্রতিষ্ঠান</a:t>
            </a:r>
            <a:r>
              <a:rPr lang="en-US" dirty="0" smtClean="0"/>
              <a:t> </a:t>
            </a:r>
            <a:r>
              <a:rPr lang="en-US" dirty="0" err="1" smtClean="0"/>
              <a:t>রয়েছে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শুধ</a:t>
            </a:r>
            <a:r>
              <a:rPr lang="en-US" dirty="0" smtClean="0"/>
              <a:t> </a:t>
            </a:r>
            <a:r>
              <a:rPr lang="en-US" dirty="0" err="1" smtClean="0"/>
              <a:t>শহর</a:t>
            </a:r>
            <a:r>
              <a:rPr lang="en-US" dirty="0" smtClean="0"/>
              <a:t>  </a:t>
            </a:r>
            <a:r>
              <a:rPr lang="en-US" dirty="0" err="1" smtClean="0"/>
              <a:t>এলাকাতেই</a:t>
            </a:r>
            <a:r>
              <a:rPr lang="en-US" dirty="0" smtClean="0"/>
              <a:t> </a:t>
            </a:r>
            <a:r>
              <a:rPr lang="en-US" dirty="0" err="1" smtClean="0"/>
              <a:t>স্থাপন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 </a:t>
            </a:r>
            <a:r>
              <a:rPr lang="en-US" dirty="0" err="1" smtClean="0"/>
              <a:t>যেমন</a:t>
            </a:r>
            <a:r>
              <a:rPr lang="en-US" dirty="0" smtClean="0"/>
              <a:t> :</a:t>
            </a:r>
            <a:r>
              <a:rPr lang="en-US" dirty="0" err="1" smtClean="0"/>
              <a:t>ছাপাখানা</a:t>
            </a:r>
            <a:r>
              <a:rPr lang="en-US" dirty="0" smtClean="0"/>
              <a:t> , </a:t>
            </a:r>
            <a:r>
              <a:rPr lang="en-US" dirty="0" err="1" smtClean="0"/>
              <a:t>বিভাগীয</a:t>
            </a:r>
            <a:r>
              <a:rPr lang="en-US" dirty="0" smtClean="0"/>
              <a:t> </a:t>
            </a:r>
            <a:r>
              <a:rPr lang="en-US" dirty="0" err="1" smtClean="0"/>
              <a:t>বিপণী,পাইকারী</a:t>
            </a:r>
            <a:r>
              <a:rPr lang="en-US" dirty="0" smtClean="0"/>
              <a:t> </a:t>
            </a:r>
            <a:r>
              <a:rPr lang="en-US" dirty="0" err="1" smtClean="0"/>
              <a:t>ব্যবসা,বড়</a:t>
            </a:r>
            <a:r>
              <a:rPr lang="en-US" dirty="0" smtClean="0"/>
              <a:t> </a:t>
            </a:r>
            <a:r>
              <a:rPr lang="en-US" dirty="0" err="1" smtClean="0"/>
              <a:t>হোটেল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 </a:t>
            </a:r>
            <a:r>
              <a:rPr lang="en-US" dirty="0" err="1" smtClean="0"/>
              <a:t>শহর</a:t>
            </a:r>
            <a:r>
              <a:rPr lang="en-US" dirty="0" smtClean="0"/>
              <a:t> </a:t>
            </a:r>
            <a:r>
              <a:rPr lang="en-US" dirty="0" err="1" smtClean="0"/>
              <a:t>এলাকাতেই</a:t>
            </a:r>
            <a:r>
              <a:rPr lang="en-US" dirty="0" smtClean="0"/>
              <a:t> </a:t>
            </a:r>
            <a:r>
              <a:rPr lang="en-US" dirty="0" err="1" smtClean="0"/>
              <a:t>স্থাপন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গ্রাম্য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/>
              <a:t>শহরকে</a:t>
            </a:r>
            <a:r>
              <a:rPr lang="en-US" dirty="0" smtClean="0"/>
              <a:t> </a:t>
            </a:r>
            <a:r>
              <a:rPr lang="en-US" dirty="0" err="1" smtClean="0"/>
              <a:t>কেন্দ্র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ধরে</a:t>
            </a:r>
            <a:r>
              <a:rPr lang="en-US" dirty="0" smtClean="0"/>
              <a:t> </a:t>
            </a:r>
            <a:r>
              <a:rPr lang="en-US" dirty="0" err="1" smtClean="0"/>
              <a:t>একটু</a:t>
            </a:r>
            <a:r>
              <a:rPr lang="en-US" dirty="0" smtClean="0"/>
              <a:t> </a:t>
            </a:r>
            <a:r>
              <a:rPr lang="en-US" dirty="0" err="1" smtClean="0"/>
              <a:t>দূরে</a:t>
            </a:r>
            <a:r>
              <a:rPr lang="en-US" dirty="0" smtClean="0"/>
              <a:t> ,</a:t>
            </a:r>
            <a:r>
              <a:rPr lang="en-US" dirty="0" err="1" smtClean="0"/>
              <a:t>আলাদা</a:t>
            </a:r>
            <a:r>
              <a:rPr lang="en-US" dirty="0" smtClean="0"/>
              <a:t>  ও </a:t>
            </a:r>
            <a:r>
              <a:rPr lang="en-US" dirty="0" err="1" smtClean="0"/>
              <a:t>সুবিধাজনক</a:t>
            </a:r>
            <a:r>
              <a:rPr lang="en-US" dirty="0" smtClean="0"/>
              <a:t>  </a:t>
            </a:r>
            <a:r>
              <a:rPr lang="en-US" dirty="0" err="1" smtClean="0"/>
              <a:t>স্থানে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প্রতিষ্ঠান</a:t>
            </a:r>
            <a:r>
              <a:rPr lang="en-US" dirty="0" smtClean="0"/>
              <a:t> </a:t>
            </a:r>
            <a:r>
              <a:rPr lang="en-US" dirty="0" err="1" smtClean="0"/>
              <a:t>স্থাপনকে</a:t>
            </a:r>
            <a:r>
              <a:rPr lang="en-US" dirty="0" smtClean="0"/>
              <a:t>  </a:t>
            </a:r>
            <a:r>
              <a:rPr lang="en-US" dirty="0" err="1" smtClean="0"/>
              <a:t>ব্যবসায়ের</a:t>
            </a:r>
            <a:r>
              <a:rPr lang="en-US" dirty="0" smtClean="0"/>
              <a:t> </a:t>
            </a:r>
            <a:r>
              <a:rPr lang="en-US" dirty="0" err="1" smtClean="0"/>
              <a:t>গ্রাম্য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বলে।প্রাচীনকাল</a:t>
            </a:r>
            <a:r>
              <a:rPr lang="en-US" dirty="0" smtClean="0"/>
              <a:t> </a:t>
            </a:r>
            <a:r>
              <a:rPr lang="en-US" dirty="0" err="1" smtClean="0"/>
              <a:t>থেকেই</a:t>
            </a:r>
            <a:r>
              <a:rPr lang="en-US" dirty="0" smtClean="0"/>
              <a:t> </a:t>
            </a:r>
            <a:r>
              <a:rPr lang="en-US" dirty="0" err="1" smtClean="0"/>
              <a:t>হস্তজাত</a:t>
            </a:r>
            <a:r>
              <a:rPr lang="en-US" dirty="0" smtClean="0"/>
              <a:t> ও </a:t>
            </a:r>
            <a:r>
              <a:rPr lang="en-US" dirty="0" err="1" smtClean="0"/>
              <a:t>কুটির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গ্রাম্য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গুরুত্বপূর্ণ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</a:t>
            </a:r>
            <a:r>
              <a:rPr lang="en-US" dirty="0" err="1" smtClean="0"/>
              <a:t>বিবেচিত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 </a:t>
            </a:r>
            <a:r>
              <a:rPr lang="en-US" dirty="0" err="1" smtClean="0"/>
              <a:t>বর্তমানে</a:t>
            </a:r>
            <a:r>
              <a:rPr lang="en-US" dirty="0" smtClean="0"/>
              <a:t> </a:t>
            </a:r>
            <a:r>
              <a:rPr lang="en-US" dirty="0" err="1" smtClean="0"/>
              <a:t>প্রাকৃতিক</a:t>
            </a:r>
            <a:r>
              <a:rPr lang="en-US" dirty="0" smtClean="0"/>
              <a:t> </a:t>
            </a:r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r>
              <a:rPr lang="en-US" dirty="0" err="1" smtClean="0"/>
              <a:t>বিবেচনা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গ্রামীণ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জনপ্রিয়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উঠছে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এলাকা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নির্দিষ্ট</a:t>
            </a:r>
            <a:r>
              <a:rPr lang="en-US" dirty="0" smtClean="0"/>
              <a:t> </a:t>
            </a:r>
            <a:r>
              <a:rPr lang="en-US" dirty="0" err="1" smtClean="0"/>
              <a:t>পরিকল্পনাধীনে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ধরণের</a:t>
            </a:r>
            <a:r>
              <a:rPr lang="en-US" dirty="0" smtClean="0"/>
              <a:t> 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প্রতিষ্ঠান</a:t>
            </a:r>
            <a:r>
              <a:rPr lang="en-US" dirty="0" smtClean="0"/>
              <a:t> </a:t>
            </a:r>
            <a:r>
              <a:rPr lang="en-US" dirty="0" err="1" smtClean="0"/>
              <a:t>একত্রে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স্থানে</a:t>
            </a:r>
            <a:r>
              <a:rPr lang="en-US" dirty="0" smtClean="0"/>
              <a:t> </a:t>
            </a:r>
            <a:r>
              <a:rPr lang="en-US" dirty="0" err="1" smtClean="0"/>
              <a:t>গড়ে</a:t>
            </a:r>
            <a:r>
              <a:rPr lang="en-US" dirty="0" smtClean="0"/>
              <a:t> </a:t>
            </a:r>
            <a:r>
              <a:rPr lang="en-US" dirty="0" err="1" smtClean="0"/>
              <a:t>তোলার</a:t>
            </a:r>
            <a:r>
              <a:rPr lang="en-US" dirty="0" smtClean="0"/>
              <a:t> </a:t>
            </a:r>
            <a:r>
              <a:rPr lang="en-US" dirty="0" err="1" smtClean="0"/>
              <a:t>উদ্দেশ্যে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এলাকা</a:t>
            </a:r>
            <a:r>
              <a:rPr lang="en-US" dirty="0" smtClean="0"/>
              <a:t> </a:t>
            </a:r>
            <a:r>
              <a:rPr lang="en-US" dirty="0" err="1" smtClean="0"/>
              <a:t>প্রস্তুত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এলাকা</a:t>
            </a:r>
            <a:r>
              <a:rPr lang="en-US" dirty="0" smtClean="0"/>
              <a:t> </a:t>
            </a:r>
            <a:r>
              <a:rPr lang="en-US" dirty="0" err="1" smtClean="0"/>
              <a:t>বলে।শিল্প</a:t>
            </a:r>
            <a:r>
              <a:rPr lang="en-US" dirty="0" smtClean="0"/>
              <a:t> </a:t>
            </a:r>
            <a:r>
              <a:rPr lang="en-US" dirty="0" err="1" smtClean="0"/>
              <a:t>এলাকা</a:t>
            </a:r>
            <a:r>
              <a:rPr lang="en-US" dirty="0" smtClean="0"/>
              <a:t> </a:t>
            </a:r>
            <a:r>
              <a:rPr lang="en-US" dirty="0" err="1" smtClean="0"/>
              <a:t>স্থাপনের</a:t>
            </a:r>
            <a:r>
              <a:rPr lang="en-US" dirty="0" smtClean="0"/>
              <a:t> </a:t>
            </a:r>
            <a:r>
              <a:rPr lang="en-US" dirty="0" err="1" smtClean="0"/>
              <a:t>এরূপ</a:t>
            </a:r>
            <a:r>
              <a:rPr lang="en-US" dirty="0" smtClean="0"/>
              <a:t> </a:t>
            </a:r>
            <a:r>
              <a:rPr lang="en-US" dirty="0" err="1" smtClean="0"/>
              <a:t>পরিকল্পনা</a:t>
            </a:r>
            <a:r>
              <a:rPr lang="en-US" dirty="0" smtClean="0"/>
              <a:t> </a:t>
            </a:r>
            <a:r>
              <a:rPr lang="en-US" dirty="0" err="1" smtClean="0"/>
              <a:t>সাধারনত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কর্তৃক</a:t>
            </a:r>
            <a:r>
              <a:rPr lang="en-US" dirty="0" smtClean="0"/>
              <a:t> </a:t>
            </a:r>
            <a:r>
              <a:rPr lang="en-US" dirty="0" err="1" smtClean="0"/>
              <a:t>গৃহীত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 </a:t>
            </a:r>
            <a:r>
              <a:rPr lang="en-US" dirty="0" err="1" smtClean="0"/>
              <a:t>প্রয়োজনীয়</a:t>
            </a:r>
            <a:r>
              <a:rPr lang="en-US" dirty="0" smtClean="0"/>
              <a:t> </a:t>
            </a:r>
            <a:r>
              <a:rPr lang="en-US" dirty="0" err="1" smtClean="0"/>
              <a:t>অবকাঠামোগত</a:t>
            </a:r>
            <a:r>
              <a:rPr lang="en-US" dirty="0" smtClean="0"/>
              <a:t> </a:t>
            </a:r>
            <a:r>
              <a:rPr lang="en-US" dirty="0" err="1" smtClean="0"/>
              <a:t>সুবিধার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5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err="1" smtClean="0">
                <a:solidFill>
                  <a:schemeClr val="bg1"/>
                </a:solidFill>
              </a:rPr>
              <a:t>উৎপাদন</a:t>
            </a:r>
            <a:r>
              <a:rPr lang="en-US" sz="4800" dirty="0" smtClean="0">
                <a:solidFill>
                  <a:schemeClr val="bg1"/>
                </a:solidFill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</a:rPr>
              <a:t>ব্যবস্থাপনা</a:t>
            </a:r>
            <a:r>
              <a:rPr lang="en-US" sz="4800" dirty="0" smtClean="0">
                <a:solidFill>
                  <a:schemeClr val="bg1"/>
                </a:solidFill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</a:rPr>
              <a:t>বিপণন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দ্বিতীয়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পত্র</a:t>
            </a:r>
            <a:r>
              <a:rPr lang="en-US" sz="3600" dirty="0" smtClean="0">
                <a:solidFill>
                  <a:schemeClr val="bg1"/>
                </a:solidFill>
              </a:rPr>
              <a:t>  (</a:t>
            </a:r>
            <a:r>
              <a:rPr lang="en-US" sz="3600" dirty="0" err="1" smtClean="0">
                <a:solidFill>
                  <a:schemeClr val="bg1"/>
                </a:solidFill>
              </a:rPr>
              <a:t>উৎপাদন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ব্যবস্থাপনা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371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err="1" smtClean="0">
                <a:solidFill>
                  <a:schemeClr val="bg1"/>
                </a:solidFill>
              </a:rPr>
              <a:t>পঞ্চম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অধ্যায়</a:t>
            </a:r>
            <a:r>
              <a:rPr lang="en-US" sz="4400" dirty="0" smtClean="0">
                <a:solidFill>
                  <a:schemeClr val="bg1"/>
                </a:solidFill>
              </a:rPr>
              <a:t> : </a:t>
            </a:r>
            <a:r>
              <a:rPr lang="en-US" sz="4400" dirty="0" err="1" smtClean="0">
                <a:solidFill>
                  <a:schemeClr val="bg1"/>
                </a:solidFill>
              </a:rPr>
              <a:t>পণ্য</a:t>
            </a:r>
            <a:r>
              <a:rPr lang="en-US" sz="4400" dirty="0" smtClean="0">
                <a:solidFill>
                  <a:schemeClr val="bg1"/>
                </a:solidFill>
              </a:rPr>
              <a:t> ও </a:t>
            </a:r>
            <a:r>
              <a:rPr lang="en-US" sz="44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মূল্য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নির্ধারণ</a:t>
            </a:r>
            <a:endParaRPr lang="en-US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</a:rPr>
              <a:t/>
            </a:r>
            <a:br>
              <a:rPr lang="en-US" sz="4900" dirty="0" smtClean="0">
                <a:solidFill>
                  <a:srgbClr val="FF0000"/>
                </a:solidFill>
              </a:rPr>
            </a:br>
            <a:r>
              <a:rPr lang="en-US" sz="3100" dirty="0" smtClean="0"/>
              <a:t>(</a:t>
            </a:r>
            <a:r>
              <a:rPr lang="en-US" sz="3100" dirty="0" err="1" smtClean="0"/>
              <a:t>বাজারের</a:t>
            </a:r>
            <a:r>
              <a:rPr lang="en-US" sz="3100" dirty="0" smtClean="0"/>
              <a:t> </a:t>
            </a:r>
            <a:r>
              <a:rPr lang="en-US" sz="3100" dirty="0" err="1" smtClean="0"/>
              <a:t>অবস্থান</a:t>
            </a:r>
            <a:r>
              <a:rPr lang="en-US" sz="3100" dirty="0" smtClean="0"/>
              <a:t> </a:t>
            </a:r>
            <a:r>
              <a:rPr lang="en-US" sz="3100" dirty="0" err="1" smtClean="0"/>
              <a:t>নির্বাচন</a:t>
            </a:r>
            <a:r>
              <a:rPr lang="en-US" sz="3100" dirty="0" smtClean="0"/>
              <a:t> </a:t>
            </a:r>
            <a:r>
              <a:rPr lang="en-US" sz="3100" dirty="0" err="1" smtClean="0"/>
              <a:t>প্রক্রিয়া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334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ব্যবসায়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নির্বাচনের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সফলতা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অনেকাংশে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নির্ভর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নিম্নের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ছকে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নির্বাচন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প্রক্রিয়া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দেখানো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হলোঃ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3048000"/>
            <a:ext cx="289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তথ্য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সংগ্রহ</a:t>
            </a:r>
            <a:r>
              <a:rPr lang="en-US" sz="2400" b="1" dirty="0" smtClean="0">
                <a:solidFill>
                  <a:srgbClr val="FF0000"/>
                </a:solidFill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</a:rPr>
              <a:t>বিশ্লেষণ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0900" y="3994150"/>
            <a:ext cx="2895600" cy="73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বিকল্প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অবস্থানসমূহ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চিহ্নিত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করণ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4800600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বিকল্পসমূহ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মূল্যায়ন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5638800"/>
            <a:ext cx="29718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উপযুক্ত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</a:rPr>
              <a:t>নির্বাচন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বিস্তারিত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054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তথ্যসংগ্রহ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বিশ্লেষেণ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ব্যবসায়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নির্বাচনের</a:t>
            </a:r>
            <a:r>
              <a:rPr lang="en-US" dirty="0" smtClean="0">
                <a:solidFill>
                  <a:schemeClr val="bg1"/>
                </a:solidFill>
              </a:rPr>
              <a:t> ১ম </a:t>
            </a:r>
            <a:r>
              <a:rPr lang="en-US" dirty="0" err="1" smtClean="0">
                <a:solidFill>
                  <a:schemeClr val="bg1"/>
                </a:solidFill>
              </a:rPr>
              <a:t>ধাপ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উপযুক্ত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প্রয়োজনীয়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সংগ্রহ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বিকল্প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সমূহ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চিহ্নিতকরণ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সম্পর্কে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প্রাপ্ত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সঠিক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বিচার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বিশ্লেষণ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সমূহ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চিহ্নিত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বিকল্প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সমূহ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মূল্যায়ন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চিহ্নিত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উত্তম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মল্যায়ন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চূড়ান্তভাবে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নির্ধারণ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      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উপযুক্ত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স্থান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নির্বাচন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বিকল্পসমূহ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মূল্যায়ন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সবশেষে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উত্তম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ব্যবসায়ের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বেছে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নেওয়া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         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-12700"/>
            <a:ext cx="8382000" cy="6309360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ক্রেন্দ্রীয়করণের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ধারনা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কারখানা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সফলতা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নির্ভর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করে।এজন্য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কখনও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ক্রেন্দ্রীয়করন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কখনও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বিকেন্দ্রীয়করণ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পড়ে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ব্যবসায়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সিদ্ধান্ত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গ্রহনের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শীর্ষ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পর্যায়ে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রাখাকে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ক্রেন্দ্রীয়করণ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বলে।ইহার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ফলে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শীর্ষ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নির্বাহীগণ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একচ্ছত্রভাবে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যাবতীয়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সিদ্ধান্ত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গ্রহনের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এককভাবে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ভোগ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এর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ফলে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অনেক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গুলো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কারখানা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এক্ই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স্থানে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বিক্রেন্দ্রীয়করণ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ধারণা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err="1" smtClean="0">
                <a:solidFill>
                  <a:schemeClr val="bg1"/>
                </a:solidFill>
              </a:rPr>
              <a:t>বিক্রেন্দ্রীয়করণের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মাধ্যমে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দেশের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বিভিন্ন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এলাকায়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কারখানা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গড়ে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উঠে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সাধারণত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স্থানে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গড়ে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উঠে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বিভিন্ন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এলাকায়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স্থানীয়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চাহিদা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পূরণ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বিক্রেন্দ্রীয়করণ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ইহার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মূল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উদ্দেশ্য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আঞ্চলিক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সুবিধা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অর্জন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51914" y="304800"/>
            <a:ext cx="7544972" cy="17139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33528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0" y="2008909"/>
            <a:ext cx="3733800" cy="41632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সম্পর্কেতিনটি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76400" y="76200"/>
            <a:ext cx="5943600" cy="1295400"/>
          </a:xfrm>
          <a:prstGeom prst="flowChartAlternateProcess">
            <a:avLst/>
          </a:prstGeom>
          <a:solidFill>
            <a:srgbClr val="11E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066800" y="1447800"/>
            <a:ext cx="7086600" cy="4419600"/>
          </a:xfrm>
          <a:prstGeom prst="snip1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16002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065318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45720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build="allAtOnce" animBg="1"/>
      <p:bldP spid="8" grpId="1" build="allAtOnce" animBg="1"/>
      <p:bldP spid="8" grpId="2" build="allAtOnce" animBg="1"/>
      <p:bldP spid="8" grpId="3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342292" y="186397"/>
            <a:ext cx="6535616" cy="1684606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2057400"/>
            <a:ext cx="2743200" cy="3962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228514" y="2057400"/>
            <a:ext cx="4268372" cy="4038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33400" y="0"/>
            <a:ext cx="80772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286000"/>
            <a:ext cx="7696200" cy="411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2" grpId="0" animBg="1"/>
      <p:bldP spid="2" grpI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72942" y="-91440"/>
            <a:ext cx="5915025" cy="19431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FFFF"/>
                </a:solidFill>
                <a:latin typeface="NikoshBAN" pitchFamily="2" charset="0"/>
              </a:rPr>
              <a:t>বাড়ির কাজ</a:t>
            </a:r>
            <a:endParaRPr lang="en-US" b="1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6" y="1851660"/>
            <a:ext cx="5940632" cy="3670366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953180" y="4953000"/>
            <a:ext cx="7962220" cy="19050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227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6" descr="Animated Thank You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66800"/>
            <a:ext cx="5209223" cy="4910398"/>
          </a:xfrm>
        </p:spPr>
      </p:pic>
      <p:pic>
        <p:nvPicPr>
          <p:cNvPr id="32771" name="Content Placeholder 3" descr="thank yo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1" y="228600"/>
            <a:ext cx="19502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95" y="460578"/>
            <a:ext cx="2428875" cy="32385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6773" y="2941224"/>
            <a:ext cx="3160776" cy="269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838200" y="0"/>
            <a:ext cx="7315200" cy="12192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</a:rPr>
              <a:t>পাঠ </a:t>
            </a:r>
            <a:r>
              <a:rPr lang="bn-BD" sz="4800" b="1" dirty="0" smtClean="0">
                <a:solidFill>
                  <a:schemeClr val="tx1"/>
                </a:solidFill>
              </a:rPr>
              <a:t>ঘোষণা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2514600"/>
            <a:ext cx="3032070" cy="1981200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2070" y="1900084"/>
            <a:ext cx="60641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জীবনচক্রের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জীনচক্রের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uild="allAtOnce" animBg="1"/>
      <p:bldP spid="8" grpId="0" animBg="1"/>
      <p:bldP spid="8" grpId="1" build="allAtOnce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পঞ্চম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অধ্যায়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ধারণা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610600" cy="4861560"/>
          </a:xfrm>
          <a:solidFill>
            <a:schemeClr val="accent2"/>
          </a:solidFill>
        </p:spPr>
        <p:txBody>
          <a:bodyPr/>
          <a:lstStyle/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মানুষের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অভাব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চাহিদা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দ্বারাপূরণহয়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সাধারণত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দৃশ্যমান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বস্তুকে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বোঝালেও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অদৃশ্যমানি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বস্তুও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হিসেবে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 </a:t>
            </a:r>
            <a:r>
              <a:rPr lang="en-US" dirty="0" err="1" smtClean="0">
                <a:solidFill>
                  <a:schemeClr val="bg1"/>
                </a:solidFill>
              </a:rPr>
              <a:t>যেমন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সেবা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ধারনা,স্থান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সংগঠন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ইত্যাদি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বিষয়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চাহিদা</a:t>
            </a:r>
            <a:r>
              <a:rPr lang="en-US" dirty="0" smtClean="0">
                <a:solidFill>
                  <a:schemeClr val="bg1"/>
                </a:solidFill>
              </a:rPr>
              <a:t>  ‍</a:t>
            </a:r>
            <a:r>
              <a:rPr lang="en-US" dirty="0" err="1" smtClean="0">
                <a:solidFill>
                  <a:schemeClr val="bg1"/>
                </a:solidFill>
              </a:rPr>
              <a:t>পূরণ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বিধায়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ইহাও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উপরের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আলোচনা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ধারণা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পাওয়া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হলো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ক)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মানুষের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চাহিদা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পূরণ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পারে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খ) </a:t>
            </a:r>
            <a:r>
              <a:rPr lang="en-US" dirty="0" err="1" smtClean="0">
                <a:solidFill>
                  <a:schemeClr val="bg1"/>
                </a:solidFill>
              </a:rPr>
              <a:t>বাজরে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দৃষ্টি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আকর্ষণ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পারে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গ)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দৃশ্যমান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অদৃশ্যমান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পারে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সুতরাং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err="1" smtClean="0">
                <a:solidFill>
                  <a:schemeClr val="bg1"/>
                </a:solidFill>
              </a:rPr>
              <a:t>গুণাবলী</a:t>
            </a:r>
            <a:r>
              <a:rPr lang="en-US" dirty="0" smtClean="0">
                <a:solidFill>
                  <a:schemeClr val="bg1"/>
                </a:solidFill>
              </a:rPr>
              <a:t> + </a:t>
            </a:r>
            <a:r>
              <a:rPr lang="en-US" dirty="0" err="1" smtClean="0">
                <a:solidFill>
                  <a:schemeClr val="bg1"/>
                </a:solidFill>
              </a:rPr>
              <a:t>সুবিধাসমূহ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177" y="457200"/>
            <a:ext cx="6965245" cy="609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শ্রেণিবিভাগ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1371600"/>
            <a:ext cx="7696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ক্রয়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বৈশিষ্ট্যের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ভিত্তিতে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বিপণন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বিশারদগণ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দুইভাগে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ভাগ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করেছেন</a:t>
            </a:r>
            <a:r>
              <a:rPr lang="en-US" sz="2400" dirty="0" smtClean="0">
                <a:solidFill>
                  <a:schemeClr val="bg1"/>
                </a:solidFill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</a:rPr>
              <a:t>নিম্নের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ছকে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দেখানো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হল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548248"/>
            <a:ext cx="2514600" cy="1762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সুবিধা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শপিং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বিশিষ্ট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অযাচিত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64939" y="2871365"/>
            <a:ext cx="1828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2878114">
            <a:off x="3529675" y="3201278"/>
            <a:ext cx="670529" cy="792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506449"/>
            <a:ext cx="2514600" cy="181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en-US" sz="2400" dirty="0" err="1" smtClean="0">
                <a:solidFill>
                  <a:schemeClr val="bg1"/>
                </a:solidFill>
              </a:rPr>
              <a:t>মালামাল</a:t>
            </a:r>
            <a:r>
              <a:rPr lang="en-US" sz="2400" dirty="0" smtClean="0">
                <a:solidFill>
                  <a:schemeClr val="bg1"/>
                </a:solidFill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</a:rPr>
              <a:t>খুচরা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যন্ত্রাংশ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en-US" sz="2400" dirty="0" err="1" smtClean="0">
                <a:solidFill>
                  <a:schemeClr val="bg1"/>
                </a:solidFill>
              </a:rPr>
              <a:t>মূলধনজা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তীয়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পণ্য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en-US" sz="2400" dirty="0" err="1" smtClean="0">
                <a:solidFill>
                  <a:schemeClr val="bg1"/>
                </a:solidFill>
              </a:rPr>
              <a:t>সরবরাহ</a:t>
            </a:r>
            <a:r>
              <a:rPr lang="en-US" sz="2400" dirty="0" smtClean="0">
                <a:solidFill>
                  <a:schemeClr val="bg1"/>
                </a:solidFill>
              </a:rPr>
              <a:t>  ও </a:t>
            </a:r>
            <a:r>
              <a:rPr lang="en-US" sz="2400" dirty="0" err="1" smtClean="0">
                <a:solidFill>
                  <a:schemeClr val="bg1"/>
                </a:solidFill>
              </a:rPr>
              <a:t>সেবা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পণ্য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9742805">
            <a:off x="5457102" y="3193510"/>
            <a:ext cx="685800" cy="714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3656175"/>
            <a:ext cx="2473036" cy="892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ভোগ্য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62600" y="3668249"/>
            <a:ext cx="2438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শিল্প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বিস্তারিত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8686800" cy="2743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ভোগ্য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বলতে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চূড়ান্ত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ভোগের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উপযোগী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বোঝায়</a:t>
            </a:r>
            <a:r>
              <a:rPr lang="en-US" sz="2400" b="1" dirty="0" smtClean="0">
                <a:solidFill>
                  <a:schemeClr val="bg1"/>
                </a:solidFill>
              </a:rPr>
              <a:t> । </a:t>
            </a:r>
            <a:r>
              <a:rPr lang="en-US" sz="2400" b="1" dirty="0" err="1" smtClean="0">
                <a:solidFill>
                  <a:schemeClr val="bg1"/>
                </a:solidFill>
              </a:rPr>
              <a:t>যে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সকল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ক্রেতা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সরাসরি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পণ্যটি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ভোগ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তাকে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ভোগ্য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বলে।এরূপ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পন্য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এমন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অবস্থায়</a:t>
            </a:r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</a:rPr>
              <a:t>থাকে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যাতে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সরাসরি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ভোগের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নিমিত্তে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ব্যবহৃত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কৃষিজাত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শুরু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শিল্পে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উৎপাদিত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‍</a:t>
            </a:r>
            <a:r>
              <a:rPr lang="en-US" sz="2400" b="1" dirty="0" err="1" smtClean="0">
                <a:solidFill>
                  <a:schemeClr val="bg1"/>
                </a:solidFill>
              </a:rPr>
              <a:t>সামগ্রী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সাবান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ব্লেড,ঘড়ি,রেডিও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ইতাদি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সবই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ভোগ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b="1" dirty="0" smtClean="0">
                <a:solidFill>
                  <a:schemeClr val="bg1"/>
                </a:solidFill>
              </a:rPr>
              <a:t>।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572000"/>
            <a:ext cx="8610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শিল্প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: </a:t>
            </a:r>
            <a:r>
              <a:rPr lang="en-US" sz="2800" dirty="0" err="1" smtClean="0">
                <a:solidFill>
                  <a:schemeClr val="bg1"/>
                </a:solidFill>
              </a:rPr>
              <a:t>যেসকল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ক্রেতারা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সচারাচর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তবে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ক্রয়ের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ক্ষেত্রে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গুণাগুণ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মূল্য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সাইজ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ডিজাইন,মডেল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ইতাদি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বিবেচনা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একসঙ্গে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অনেক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তাকে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শিল্প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</a:rPr>
              <a:t> ।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পঞ্চম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8153400" cy="2819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আবির্ভাব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বিদায়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গ্রহন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পর্যন্ত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সময়কালকে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জীবনচক্র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বলে।পণ্যটি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প্রবেশ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করলে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জীবন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কাল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শুরু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আস্তে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আস্তে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পরিচিতি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লাভ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</a:rPr>
              <a:t> ।</a:t>
            </a:r>
            <a:r>
              <a:rPr lang="en-US" sz="28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বাড়ে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এক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মুনাফা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সর্বোচ্চ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</a:rPr>
              <a:t>এরপর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কমতে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শেষে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বন্ধ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হয়ে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যায়</a:t>
            </a:r>
            <a:r>
              <a:rPr lang="en-US" sz="2800" dirty="0" smtClean="0">
                <a:solidFill>
                  <a:schemeClr val="bg1"/>
                </a:solidFill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জীবনের</a:t>
            </a:r>
            <a:r>
              <a:rPr lang="en-US" sz="2800" dirty="0" smtClean="0">
                <a:solidFill>
                  <a:schemeClr val="bg1"/>
                </a:solidFill>
              </a:rPr>
              <a:t> এ </a:t>
            </a:r>
            <a:r>
              <a:rPr lang="en-US" sz="2800" dirty="0" err="1" smtClean="0">
                <a:solidFill>
                  <a:schemeClr val="bg1"/>
                </a:solidFill>
              </a:rPr>
              <a:t>ধাপগুলো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চক্রাকারে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চলতে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থাকে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648200"/>
            <a:ext cx="81534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এ </a:t>
            </a:r>
            <a:r>
              <a:rPr lang="en-US" sz="2800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ফিলিপ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কটলার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বলেছেন</a:t>
            </a:r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</a:rPr>
              <a:t>জীবনব্যাপি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</a:rPr>
              <a:t>মুনাফার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গতিপথকে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জীবনচক্র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u="sng" dirty="0" err="1" smtClean="0">
                <a:solidFill>
                  <a:schemeClr val="accent3"/>
                </a:solidFill>
              </a:rPr>
              <a:t>পাঠ</a:t>
            </a:r>
            <a:r>
              <a:rPr lang="en-US" u="sng" dirty="0" smtClean="0">
                <a:solidFill>
                  <a:schemeClr val="accent3"/>
                </a:solidFill>
              </a:rPr>
              <a:t> </a:t>
            </a:r>
            <a:r>
              <a:rPr lang="en-US" u="sng" dirty="0" err="1" smtClean="0">
                <a:solidFill>
                  <a:schemeClr val="accent3"/>
                </a:solidFill>
              </a:rPr>
              <a:t>পূর্বাভাষ</a:t>
            </a:r>
            <a:r>
              <a:rPr lang="en-US" u="sng" dirty="0" smtClean="0">
                <a:solidFill>
                  <a:schemeClr val="accent3"/>
                </a:solidFill>
              </a:rPr>
              <a:t> ও </a:t>
            </a:r>
            <a:r>
              <a:rPr lang="en-US" u="sng" dirty="0" err="1" smtClean="0">
                <a:solidFill>
                  <a:schemeClr val="accent3"/>
                </a:solidFill>
              </a:rPr>
              <a:t>পরিচিতি</a:t>
            </a:r>
            <a:r>
              <a:rPr lang="en-US" u="sng" dirty="0" smtClean="0">
                <a:solidFill>
                  <a:schemeClr val="accent3"/>
                </a:solidFill>
              </a:rPr>
              <a:t> </a:t>
            </a:r>
            <a:endParaRPr lang="en-US" u="sng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24800" cy="545544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নিচের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চিত্রটি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লক্ষ্য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চিত্রটি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উন্নয়ন,সূচনা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শুরু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পতন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পর্যন্ত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ধাপসমূহ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রেখাচিত্রের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মাধ্যমে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দেখানো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হয়েছে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4" name="AutoShape 2" descr="product life cycle এর চিত্র ফলাফল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81000"/>
            <a:ext cx="1428750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product life cycle এর চিত্র ফলাফল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81000"/>
            <a:ext cx="1428750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C:\Users\LABPC\Desktop\5PCAYO7CHMCA86XVYZCA0UHRE3CAVR3EGMCATN03ADCAGWS7XZCA2FJ4EACAPLYB1KCAMYNFDSCAZKSFHJCAI3TB6CCARBU90UCAEMNQMJCA37B4URCAV5V2FTCARIUWZNCAYUBL4CCAQ74OH4CA67L4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743200"/>
            <a:ext cx="4114800" cy="2667000"/>
          </a:xfrm>
          <a:prstGeom prst="rect">
            <a:avLst/>
          </a:prstGeom>
          <a:noFill/>
        </p:spPr>
      </p:pic>
      <p:pic>
        <p:nvPicPr>
          <p:cNvPr id="8199" name="Picture 7" descr="C:\Users\LABPC\Desktop\images[4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09597" y="2743200"/>
            <a:ext cx="4239492" cy="2667000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2514600" y="5562600"/>
            <a:ext cx="510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পণ্যের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জীবন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চক্র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বর্ণনা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363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প্রতিটি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জীবের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শুরু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শেষ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পর্যন্ত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যেমন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কতগুলো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ধাপ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</a:rPr>
              <a:t>অতিক্রম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</a:rPr>
              <a:t> ।</a:t>
            </a:r>
            <a:r>
              <a:rPr lang="en-US" sz="3200" dirty="0" err="1" smtClean="0">
                <a:solidFill>
                  <a:schemeClr val="bg1"/>
                </a:solidFill>
              </a:rPr>
              <a:t>তেমনি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পণ্য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প্রথমে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বাজারে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প্রবেশ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তারপর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আস্তে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আস্তে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বাজার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দখল</a:t>
            </a:r>
            <a:r>
              <a:rPr lang="en-US" sz="3200" dirty="0" smtClean="0">
                <a:solidFill>
                  <a:schemeClr val="bg1"/>
                </a:solidFill>
              </a:rPr>
              <a:t> ,</a:t>
            </a:r>
            <a:r>
              <a:rPr lang="en-US" sz="3200" dirty="0" err="1" smtClean="0">
                <a:solidFill>
                  <a:schemeClr val="bg1"/>
                </a:solidFill>
              </a:rPr>
              <a:t>বাজারে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ব্যাপক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পরিচিতি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প্রচুর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বিক্রি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তারপর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একসময়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পতনের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বাজার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হারিয়ে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যাওয়া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ইত্যাদি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সবই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কতগুলো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ধারাবাহিক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প্রক্রিয়ায়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সম্পন্ন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</a:rPr>
              <a:t> । </a:t>
            </a:r>
            <a:r>
              <a:rPr lang="en-US" sz="3200" dirty="0" err="1" smtClean="0">
                <a:solidFill>
                  <a:schemeClr val="bg1"/>
                </a:solidFill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ধারাবাহিক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প্রক্রিয়াগুলো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পর্যায়ক্রমে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আবর্তিত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বিধায়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আবর্তন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প্রক্রিয়াকে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জীবনচক্র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বলা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</a:rPr>
              <a:t> ।  </a:t>
            </a:r>
            <a:r>
              <a:rPr lang="en-US" sz="3200" dirty="0" err="1" smtClean="0">
                <a:solidFill>
                  <a:schemeClr val="bg1"/>
                </a:solidFill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পর্যায়ে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জীবনচক্র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আলোচনা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করব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1541</TotalTime>
  <Words>1456</Words>
  <Application>Microsoft Office PowerPoint</Application>
  <PresentationFormat>On-screen Show (4:3)</PresentationFormat>
  <Paragraphs>157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Book Antiqua</vt:lpstr>
      <vt:lpstr>Wingdings</vt:lpstr>
      <vt:lpstr>NikoshBAN</vt:lpstr>
      <vt:lpstr>Vrinda</vt:lpstr>
      <vt:lpstr>Wingdings 2</vt:lpstr>
      <vt:lpstr>Lucida Sans</vt:lpstr>
      <vt:lpstr>Calibri</vt:lpstr>
      <vt:lpstr>Wingdings 3</vt:lpstr>
      <vt:lpstr>Apex</vt:lpstr>
      <vt:lpstr>PowerPoint Presentation</vt:lpstr>
      <vt:lpstr> উৎপাদন  ব্যবস্থাপনা ও বিপণন  দ্বিতীয় পত্র  (উৎপাদন ব্যবস্থাপনা) </vt:lpstr>
      <vt:lpstr>PowerPoint Presentation</vt:lpstr>
      <vt:lpstr>পঞ্চম অধ্যায় : পণ্যের ধারণা </vt:lpstr>
      <vt:lpstr>পণ্যের শ্রেণিবিভাগ</vt:lpstr>
      <vt:lpstr>বিস্তারিত:</vt:lpstr>
      <vt:lpstr>পঞ্চম অধ্যায়</vt:lpstr>
      <vt:lpstr>      পাঠ পূর্বাভাষ ও পরিচিতি </vt:lpstr>
      <vt:lpstr>বর্ণনা</vt:lpstr>
      <vt:lpstr>         বিস্তারিত </vt:lpstr>
      <vt:lpstr>PowerPoint Presentation</vt:lpstr>
      <vt:lpstr>বাজারের বৈশিষ্ট্য </vt:lpstr>
      <vt:lpstr>বিস্তারিত</vt:lpstr>
      <vt:lpstr>আলোচ্য বিষয় : </vt:lpstr>
      <vt:lpstr>বিস্তারিত</vt:lpstr>
      <vt:lpstr>ভোক্তা বাজার বিভক্তিকরণের ভিত্তি </vt:lpstr>
      <vt:lpstr>PowerPoint Presentation</vt:lpstr>
      <vt:lpstr>বিপণন মিশ্রণের ধারণা</vt:lpstr>
      <vt:lpstr>বিস্তারিত :</vt:lpstr>
      <vt:lpstr> (বাজারের অবস্থান নির্বাচন প্রক্রিয়া)</vt:lpstr>
      <vt:lpstr>বিস্তারিত: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Admin</cp:lastModifiedBy>
  <cp:revision>220</cp:revision>
  <dcterms:created xsi:type="dcterms:W3CDTF">2016-01-27T05:27:11Z</dcterms:created>
  <dcterms:modified xsi:type="dcterms:W3CDTF">2016-12-27T09:05:54Z</dcterms:modified>
</cp:coreProperties>
</file>